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92" r:id="rId4"/>
    <p:sldId id="257" r:id="rId5"/>
    <p:sldId id="258" r:id="rId6"/>
    <p:sldId id="259" r:id="rId7"/>
    <p:sldId id="260" r:id="rId8"/>
    <p:sldId id="261" r:id="rId9"/>
    <p:sldId id="295" r:id="rId10"/>
    <p:sldId id="296" r:id="rId11"/>
    <p:sldId id="298" r:id="rId12"/>
    <p:sldId id="263" r:id="rId13"/>
    <p:sldId id="265" r:id="rId14"/>
    <p:sldId id="266" r:id="rId15"/>
    <p:sldId id="267" r:id="rId16"/>
    <p:sldId id="268" r:id="rId17"/>
    <p:sldId id="269" r:id="rId18"/>
    <p:sldId id="297" r:id="rId19"/>
    <p:sldId id="299"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46455D7-FD5B-4995-97EA-787CB733EBBC}" type="datetimeFigureOut">
              <a:rPr lang="ru-RU"/>
              <a:pPr>
                <a:defRPr/>
              </a:pPr>
              <a:t>17.02.2019</a:t>
            </a:fld>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3936760-9445-4298-8B25-67B15215065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8D25606-1A1E-4543-AEC4-F2528294AE5E}" type="datetime1">
              <a:rPr lang="ru-RU"/>
              <a:pPr>
                <a:defRPr/>
              </a:pPr>
              <a:t>17.02.2019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C4829E-9DA4-4598-8D52-F1417E73D9EE}"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332FD2-E1BF-4FB2-8D2A-5799D82839FF}" type="datetime1">
              <a:rPr lang="ru-RU"/>
              <a:pPr>
                <a:defRPr/>
              </a:pPr>
              <a:t>17.02.2019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3908D3-E0F1-4D57-B689-ACA87C1449FB}"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5405DF-9F32-40B8-BDAE-8FBB921D8392}" type="datetime1">
              <a:rPr lang="ru-RU"/>
              <a:pPr>
                <a:defRPr/>
              </a:pPr>
              <a:t>17.02.2019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C23140-AEE2-40F2-91C9-C7C69941F3AE}"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16342D-C258-485A-972F-989255FDBD47}" type="datetime1">
              <a:rPr lang="ru-RU"/>
              <a:pPr>
                <a:defRPr/>
              </a:pPr>
              <a:t>17.02.2019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2E1F52-85BD-437E-AFE2-E1642CA8DCEA}"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77C9C2D-AC3D-4C20-B681-78D5FA24AF1E}" type="datetime1">
              <a:rPr lang="ru-RU"/>
              <a:pPr>
                <a:defRPr/>
              </a:pPr>
              <a:t>17.02.2019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7D862DD-5AAA-4A38-83F0-AF646834CBA8}"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F7570FA-0B54-4E99-89EE-86433E9E8C42}" type="datetime1">
              <a:rPr lang="ru-RU"/>
              <a:pPr>
                <a:defRPr/>
              </a:pPr>
              <a:t>17.02.2019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C53A298-4CDF-4DF5-9DA7-07526FA43145}"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D849FD2-207B-4F94-B848-2DE02D2BD54B}" type="datetime1">
              <a:rPr lang="ru-RU"/>
              <a:pPr>
                <a:defRPr/>
              </a:pPr>
              <a:t>17.02.2019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8C71345-C21D-44F2-B6C9-3EB3AF15F9C9}"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90D5EB4-8524-4C88-B1FB-46C94542A853}" type="datetime1">
              <a:rPr lang="ru-RU"/>
              <a:pPr>
                <a:defRPr/>
              </a:pPr>
              <a:t>17.02.2019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84EAAFE-E0AA-453E-A32D-6BC76B1BEAB6}"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98AE25C-0FEB-453B-B1B7-4724883C923F}" type="datetime1">
              <a:rPr lang="ru-RU"/>
              <a:pPr>
                <a:defRPr/>
              </a:pPr>
              <a:t>17.02.2019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466782-4079-4539-A437-4C2FA7EF1126}"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DCE0649-442E-4BB1-B2F3-9A62414BBBC5}" type="datetime1">
              <a:rPr lang="ru-RU"/>
              <a:pPr>
                <a:defRPr/>
              </a:pPr>
              <a:t>17.02.2019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04AB25-CE4B-430F-BAE7-394129327D44}" type="slidenum">
              <a:rPr lang="ru-RU"/>
              <a:pPr>
                <a:defRPr/>
              </a:pPr>
              <a:t>‹#›</a:t>
            </a:fld>
            <a:endParaRPr lang="ru-RU"/>
          </a:p>
        </p:txBody>
      </p:sp>
    </p:spTree>
  </p:cSld>
  <p:clrMapOvr>
    <a:masterClrMapping/>
  </p:clrMapOvr>
  <p:transition>
    <p:fad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7EBCDBF-FA15-4D4F-850B-DA42B62BAD41}" type="datetime1">
              <a:rPr lang="ru-RU"/>
              <a:pPr>
                <a:defRPr/>
              </a:pPr>
              <a:t>17.02.2019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1FF18B9-A197-4AF1-B8F0-33250D8B0196}" type="slidenum">
              <a:rPr lang="ru-RU"/>
              <a:pPr>
                <a:defRPr/>
              </a:pPr>
              <a:t>‹#›</a:t>
            </a:fld>
            <a:endParaRPr lang="ru-RU"/>
          </a:p>
        </p:txBody>
      </p:sp>
    </p:spTree>
  </p:cSld>
  <p:clrMapOvr>
    <a:masterClrMapping/>
  </p:clrMapOvr>
  <p:transition>
    <p:fad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4C2E309-C722-4993-A4A6-E4F6F5DD3CBB}" type="datetime1">
              <a:rPr lang="ru-RU"/>
              <a:pPr>
                <a:defRPr/>
              </a:pPr>
              <a:t>17.02.2019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CC7A5F-C1D3-4216-9D2D-444791CD140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Documents and Settings\Admin\Рабочий стол\Левитан в картинках\Levitan_big[1].jpg"/>
          <p:cNvPicPr>
            <a:picLocks noChangeAspect="1" noChangeArrowheads="1"/>
          </p:cNvPicPr>
          <p:nvPr/>
        </p:nvPicPr>
        <p:blipFill>
          <a:blip r:embed="rId2"/>
          <a:srcRect/>
          <a:stretch>
            <a:fillRect/>
          </a:stretch>
        </p:blipFill>
        <p:spPr bwMode="auto">
          <a:xfrm>
            <a:off x="3132138" y="1125538"/>
            <a:ext cx="3306762" cy="3529012"/>
          </a:xfrm>
          <a:prstGeom prst="rect">
            <a:avLst/>
          </a:prstGeom>
          <a:noFill/>
          <a:ln w="9525">
            <a:noFill/>
            <a:miter lim="800000"/>
            <a:headEnd/>
            <a:tailEnd/>
          </a:ln>
        </p:spPr>
      </p:pic>
      <p:sp>
        <p:nvSpPr>
          <p:cNvPr id="14338" name="WordArt 4"/>
          <p:cNvSpPr>
            <a:spLocks noChangeArrowheads="1" noChangeShapeType="1" noTextEdit="1"/>
          </p:cNvSpPr>
          <p:nvPr/>
        </p:nvSpPr>
        <p:spPr bwMode="auto">
          <a:xfrm>
            <a:off x="1116013" y="260350"/>
            <a:ext cx="7056437" cy="576263"/>
          </a:xfrm>
          <a:prstGeom prst="rect">
            <a:avLst/>
          </a:prstGeom>
        </p:spPr>
        <p:txBody>
          <a:bodyPr wrap="none" fromWordArt="1">
            <a:prstTxWarp prst="textPlain">
              <a:avLst>
                <a:gd name="adj" fmla="val 50000"/>
              </a:avLst>
            </a:prstTxWarp>
          </a:bodyPr>
          <a:lstStyle/>
          <a:p>
            <a:pPr algn="ctr"/>
            <a:r>
              <a:rPr lang="ru-RU" sz="3600" b="1" i="1" kern="10">
                <a:ln w="9525">
                  <a:solidFill>
                    <a:srgbClr val="000000"/>
                  </a:solidFill>
                  <a:round/>
                  <a:headEnd/>
                  <a:tailEnd/>
                </a:ln>
                <a:gradFill rotWithShape="1">
                  <a:gsLst>
                    <a:gs pos="0">
                      <a:srgbClr val="FF6600"/>
                    </a:gs>
                    <a:gs pos="100000">
                      <a:srgbClr val="663300"/>
                    </a:gs>
                  </a:gsLst>
                  <a:path path="rect">
                    <a:fillToRect t="100000" r="100000"/>
                  </a:path>
                </a:gradFill>
                <a:effectLst>
                  <a:outerShdw dist="35921" dir="2700000" algn="ctr" rotWithShape="0">
                    <a:srgbClr val="808080">
                      <a:alpha val="79999"/>
                    </a:srgbClr>
                  </a:outerShdw>
                </a:effectLst>
                <a:latin typeface="Arial"/>
                <a:cs typeface="Arial"/>
              </a:rPr>
              <a:t>Исаак Ильич Левитан</a:t>
            </a:r>
          </a:p>
        </p:txBody>
      </p:sp>
      <p:sp>
        <p:nvSpPr>
          <p:cNvPr id="14339" name="WordArt 5"/>
          <p:cNvSpPr>
            <a:spLocks noChangeArrowheads="1" noChangeShapeType="1" noTextEdit="1"/>
          </p:cNvSpPr>
          <p:nvPr/>
        </p:nvSpPr>
        <p:spPr bwMode="auto">
          <a:xfrm>
            <a:off x="3419475" y="4941888"/>
            <a:ext cx="2514600" cy="52387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gradFill rotWithShape="1">
                  <a:gsLst>
                    <a:gs pos="0">
                      <a:srgbClr val="FF6600"/>
                    </a:gs>
                    <a:gs pos="100000">
                      <a:srgbClr val="762F00"/>
                    </a:gs>
                  </a:gsLst>
                  <a:path path="rect">
                    <a:fillToRect l="50000" t="50000" r="50000" b="50000"/>
                  </a:path>
                </a:gradFill>
                <a:latin typeface="Arial"/>
                <a:cs typeface="Arial"/>
              </a:rPr>
              <a:t>(1860-1900)</a:t>
            </a:r>
          </a:p>
        </p:txBody>
      </p:sp>
      <p:sp>
        <p:nvSpPr>
          <p:cNvPr id="14340" name="Text Box 8"/>
          <p:cNvSpPr txBox="1">
            <a:spLocks noChangeArrowheads="1"/>
          </p:cNvSpPr>
          <p:nvPr/>
        </p:nvSpPr>
        <p:spPr bwMode="auto">
          <a:xfrm>
            <a:off x="0" y="6237288"/>
            <a:ext cx="9144000" cy="630942"/>
          </a:xfrm>
          <a:prstGeom prst="rect">
            <a:avLst/>
          </a:prstGeom>
          <a:noFill/>
          <a:ln w="9525">
            <a:noFill/>
            <a:miter lim="800000"/>
            <a:headEnd/>
            <a:tailEnd/>
          </a:ln>
        </p:spPr>
        <p:txBody>
          <a:bodyPr>
            <a:spAutoFit/>
          </a:bodyPr>
          <a:lstStyle/>
          <a:p>
            <a:pPr algn="ctr">
              <a:spcBef>
                <a:spcPct val="50000"/>
              </a:spcBef>
            </a:pPr>
            <a:r>
              <a:rPr lang="ru-RU" sz="1400" dirty="0" smtClean="0"/>
              <a:t>Выполнил работу: </a:t>
            </a:r>
            <a:r>
              <a:rPr lang="ru-RU" sz="1400" dirty="0" err="1" smtClean="0"/>
              <a:t>Раззаи</a:t>
            </a:r>
            <a:r>
              <a:rPr lang="ru-RU" sz="1400" dirty="0" smtClean="0"/>
              <a:t> Али</a:t>
            </a:r>
          </a:p>
          <a:p>
            <a:pPr algn="ctr">
              <a:spcBef>
                <a:spcPct val="50000"/>
              </a:spcBef>
            </a:pPr>
            <a:endParaRPr lang="ru-RU" sz="1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4"/>
          <p:cNvSpPr txBox="1">
            <a:spLocks noChangeArrowheads="1"/>
          </p:cNvSpPr>
          <p:nvPr/>
        </p:nvSpPr>
        <p:spPr bwMode="auto">
          <a:xfrm>
            <a:off x="0" y="5157788"/>
            <a:ext cx="9144000" cy="1552575"/>
          </a:xfrm>
          <a:prstGeom prst="rect">
            <a:avLst/>
          </a:prstGeom>
          <a:noFill/>
          <a:ln w="9525">
            <a:noFill/>
            <a:miter lim="800000"/>
            <a:headEnd/>
            <a:tailEnd/>
          </a:ln>
        </p:spPr>
        <p:txBody>
          <a:bodyPr>
            <a:spAutoFit/>
          </a:bodyPr>
          <a:lstStyle/>
          <a:p>
            <a:pPr algn="ctr">
              <a:spcBef>
                <a:spcPct val="50000"/>
              </a:spcBef>
            </a:pPr>
            <a:r>
              <a:rPr lang="ru-RU" sz="2400">
                <a:latin typeface="Calibri" pitchFamily="34" charset="0"/>
              </a:rPr>
              <a:t>В 1887 году художник, наконец, осуществил свою мечту, он отправляется на Волгу. Поездка на великую русскую реку, которую так проникновенно изображал его любимый учитель Саврасов, давно была задумана Левитаном.</a:t>
            </a:r>
          </a:p>
        </p:txBody>
      </p:sp>
      <p:pic>
        <p:nvPicPr>
          <p:cNvPr id="25602" name="Picture 5" descr="16"/>
          <p:cNvPicPr>
            <a:picLocks noChangeAspect="1" noChangeArrowheads="1"/>
          </p:cNvPicPr>
          <p:nvPr/>
        </p:nvPicPr>
        <p:blipFill>
          <a:blip r:embed="rId2">
            <a:lum contrast="6000"/>
          </a:blip>
          <a:srcRect/>
          <a:stretch>
            <a:fillRect/>
          </a:stretch>
        </p:blipFill>
        <p:spPr bwMode="auto">
          <a:xfrm>
            <a:off x="539750" y="188913"/>
            <a:ext cx="8183563" cy="4987925"/>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0" y="4940300"/>
            <a:ext cx="9144000" cy="1917700"/>
          </a:xfrm>
          <a:prstGeom prst="rect">
            <a:avLst/>
          </a:prstGeom>
          <a:noFill/>
          <a:ln w="9525">
            <a:noFill/>
            <a:miter lim="800000"/>
            <a:headEnd/>
            <a:tailEnd/>
          </a:ln>
        </p:spPr>
        <p:txBody>
          <a:bodyPr>
            <a:spAutoFit/>
          </a:bodyPr>
          <a:lstStyle/>
          <a:p>
            <a:pPr algn="ctr"/>
            <a:r>
              <a:rPr lang="ru-RU" sz="2400">
                <a:latin typeface="Calibri" pitchFamily="34" charset="0"/>
              </a:rPr>
              <a:t>Во время путешествия он открыл красоту маленького, тихого городка Плёса. Там Левитан провел три летних сезона (1888—1890), приезжая туда ещё дважды. Около 200 работ, выполненные им за три лета, принесли художнику широкую известность, а Плёс с тех пор стал очень популярен у пейзажистов.</a:t>
            </a:r>
          </a:p>
        </p:txBody>
      </p:sp>
      <p:pic>
        <p:nvPicPr>
          <p:cNvPr id="26626" name="Picture 5" descr="17"/>
          <p:cNvPicPr>
            <a:picLocks noChangeAspect="1" noChangeArrowheads="1"/>
          </p:cNvPicPr>
          <p:nvPr/>
        </p:nvPicPr>
        <p:blipFill>
          <a:blip r:embed="rId2"/>
          <a:srcRect/>
          <a:stretch>
            <a:fillRect/>
          </a:stretch>
        </p:blipFill>
        <p:spPr bwMode="auto">
          <a:xfrm>
            <a:off x="971550" y="188913"/>
            <a:ext cx="7102475" cy="4643437"/>
          </a:xfrm>
          <a:prstGeom prst="rect">
            <a:avLst/>
          </a:prstGeom>
          <a:noFill/>
          <a:ln w="9525">
            <a:solidFill>
              <a:srgbClr val="663300"/>
            </a:solidFill>
            <a:miter lim="800000"/>
            <a:headEnd/>
            <a:tailEnd/>
          </a:ln>
        </p:spPr>
      </p:pic>
      <p:sp>
        <p:nvSpPr>
          <p:cNvPr id="26627" name="Прямоугольник 4"/>
          <p:cNvSpPr>
            <a:spLocks noChangeArrowheads="1"/>
          </p:cNvSpPr>
          <p:nvPr/>
        </p:nvSpPr>
        <p:spPr bwMode="auto">
          <a:xfrm>
            <a:off x="4284663" y="333375"/>
            <a:ext cx="3538537" cy="519113"/>
          </a:xfrm>
          <a:prstGeom prst="rect">
            <a:avLst/>
          </a:prstGeom>
          <a:noFill/>
          <a:ln w="9525">
            <a:noFill/>
            <a:miter lim="800000"/>
            <a:headEnd/>
            <a:tailEnd/>
          </a:ln>
        </p:spPr>
        <p:txBody>
          <a:bodyPr wrap="none">
            <a:spAutoFit/>
          </a:bodyPr>
          <a:lstStyle/>
          <a:p>
            <a:r>
              <a:rPr lang="ru-RU" sz="2800" b="1">
                <a:solidFill>
                  <a:srgbClr val="663300"/>
                </a:solidFill>
                <a:latin typeface="Calibri" pitchFamily="34" charset="0"/>
              </a:rPr>
              <a:t>«После дождя. Плёс»</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7"/>
          <p:cNvSpPr txBox="1">
            <a:spLocks noChangeArrowheads="1"/>
          </p:cNvSpPr>
          <p:nvPr/>
        </p:nvSpPr>
        <p:spPr bwMode="auto">
          <a:xfrm>
            <a:off x="0" y="5084763"/>
            <a:ext cx="9144000" cy="1552575"/>
          </a:xfrm>
          <a:prstGeom prst="rect">
            <a:avLst/>
          </a:prstGeom>
          <a:noFill/>
          <a:ln w="9525">
            <a:noFill/>
            <a:miter lim="800000"/>
            <a:headEnd/>
            <a:tailEnd/>
          </a:ln>
        </p:spPr>
        <p:txBody>
          <a:bodyPr>
            <a:spAutoFit/>
          </a:bodyPr>
          <a:lstStyle/>
          <a:p>
            <a:pPr algn="ctr">
              <a:spcBef>
                <a:spcPct val="20000"/>
              </a:spcBef>
              <a:buFont typeface="Arial" charset="0"/>
              <a:buNone/>
            </a:pPr>
            <a:r>
              <a:rPr lang="ru-RU" sz="2400">
                <a:latin typeface="Calibri" pitchFamily="34" charset="0"/>
              </a:rPr>
              <a:t>Успех и растущая известность наконец-то избавили Левитана от многолетней нужды и неустроенности. Промышленник Морозов, большой любитель живописи, отдал ему свою мастерскую, в которой можно было спокойно и удобно работать.</a:t>
            </a:r>
            <a:endParaRPr lang="ru-RU"/>
          </a:p>
        </p:txBody>
      </p:sp>
      <p:pic>
        <p:nvPicPr>
          <p:cNvPr id="28674" name="Picture 8" descr="21"/>
          <p:cNvPicPr>
            <a:picLocks noChangeAspect="1" noChangeArrowheads="1"/>
          </p:cNvPicPr>
          <p:nvPr/>
        </p:nvPicPr>
        <p:blipFill>
          <a:blip r:embed="rId2">
            <a:lum contrast="6000"/>
          </a:blip>
          <a:srcRect/>
          <a:stretch>
            <a:fillRect/>
          </a:stretch>
        </p:blipFill>
        <p:spPr bwMode="auto">
          <a:xfrm>
            <a:off x="1643042" y="0"/>
            <a:ext cx="5400675" cy="4248150"/>
          </a:xfrm>
          <a:prstGeom prst="rect">
            <a:avLst/>
          </a:prstGeom>
          <a:noFill/>
          <a:ln w="9525">
            <a:solidFill>
              <a:srgbClr val="663300"/>
            </a:solidFill>
            <a:miter lim="800000"/>
            <a:headEnd/>
            <a:tailEnd/>
          </a:ln>
        </p:spPr>
      </p:pic>
      <p:sp>
        <p:nvSpPr>
          <p:cNvPr id="28675" name="Прямоугольник 5"/>
          <p:cNvSpPr>
            <a:spLocks noChangeArrowheads="1"/>
          </p:cNvSpPr>
          <p:nvPr/>
        </p:nvSpPr>
        <p:spPr bwMode="auto">
          <a:xfrm>
            <a:off x="971550" y="4581525"/>
            <a:ext cx="4248150" cy="519113"/>
          </a:xfrm>
          <a:prstGeom prst="rect">
            <a:avLst/>
          </a:prstGeom>
          <a:noFill/>
          <a:ln w="9525">
            <a:noFill/>
            <a:miter lim="800000"/>
            <a:headEnd/>
            <a:tailEnd/>
          </a:ln>
        </p:spPr>
        <p:txBody>
          <a:bodyPr>
            <a:spAutoFit/>
          </a:bodyPr>
          <a:lstStyle/>
          <a:p>
            <a:pPr algn="ctr"/>
            <a:r>
              <a:rPr lang="ru-RU" sz="2800" b="1">
                <a:solidFill>
                  <a:srgbClr val="663300"/>
                </a:solidFill>
                <a:latin typeface="Calibri" pitchFamily="34" charset="0"/>
              </a:rPr>
              <a:t>Тихая обитель (1890)</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3"/>
          <p:cNvSpPr txBox="1">
            <a:spLocks noChangeArrowheads="1"/>
          </p:cNvSpPr>
          <p:nvPr/>
        </p:nvSpPr>
        <p:spPr bwMode="auto">
          <a:xfrm>
            <a:off x="0" y="5305425"/>
            <a:ext cx="9144000" cy="1187450"/>
          </a:xfrm>
          <a:prstGeom prst="rect">
            <a:avLst/>
          </a:prstGeom>
          <a:noFill/>
          <a:ln w="9525">
            <a:noFill/>
            <a:miter lim="800000"/>
            <a:headEnd/>
            <a:tailEnd/>
          </a:ln>
        </p:spPr>
        <p:txBody>
          <a:bodyPr>
            <a:spAutoFit/>
          </a:bodyPr>
          <a:lstStyle/>
          <a:p>
            <a:pPr algn="ctr">
              <a:spcBef>
                <a:spcPct val="20000"/>
              </a:spcBef>
              <a:buFont typeface="Arial" charset="0"/>
              <a:buNone/>
            </a:pPr>
            <a:r>
              <a:rPr lang="ru-RU" sz="2400">
                <a:latin typeface="Calibri" pitchFamily="34" charset="0"/>
              </a:rPr>
              <a:t>В 1892 года после написания </a:t>
            </a:r>
            <a:r>
              <a:rPr lang="ru-RU" sz="2400" b="1">
                <a:solidFill>
                  <a:srgbClr val="663300"/>
                </a:solidFill>
                <a:latin typeface="Calibri" pitchFamily="34" charset="0"/>
              </a:rPr>
              <a:t>"Владимирки"</a:t>
            </a:r>
            <a:r>
              <a:rPr lang="ru-RU" sz="2400">
                <a:latin typeface="Calibri" pitchFamily="34" charset="0"/>
              </a:rPr>
              <a:t> Левитан снова уезжает из Москвы не по своей воле. Это стоит ему нервов и здоровья. Ему было всего 32 года, но уже давало о себе знать больное сердце. </a:t>
            </a:r>
            <a:endParaRPr lang="ru-RU"/>
          </a:p>
        </p:txBody>
      </p:sp>
      <p:pic>
        <p:nvPicPr>
          <p:cNvPr id="29698" name="Picture 4" descr="20"/>
          <p:cNvPicPr>
            <a:picLocks noChangeAspect="1" noChangeArrowheads="1"/>
          </p:cNvPicPr>
          <p:nvPr/>
        </p:nvPicPr>
        <p:blipFill>
          <a:blip r:embed="rId2">
            <a:lum contrast="6000"/>
          </a:blip>
          <a:srcRect/>
          <a:stretch>
            <a:fillRect/>
          </a:stretch>
        </p:blipFill>
        <p:spPr bwMode="auto">
          <a:xfrm>
            <a:off x="827088" y="188913"/>
            <a:ext cx="7632700" cy="4979987"/>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5"/>
          <p:cNvSpPr txBox="1">
            <a:spLocks noChangeArrowheads="1"/>
          </p:cNvSpPr>
          <p:nvPr/>
        </p:nvSpPr>
        <p:spPr bwMode="auto">
          <a:xfrm>
            <a:off x="0" y="5373688"/>
            <a:ext cx="9144000" cy="1187450"/>
          </a:xfrm>
          <a:prstGeom prst="rect">
            <a:avLst/>
          </a:prstGeom>
          <a:noFill/>
          <a:ln w="9525">
            <a:noFill/>
            <a:miter lim="800000"/>
            <a:headEnd/>
            <a:tailEnd/>
          </a:ln>
        </p:spPr>
        <p:txBody>
          <a:bodyPr>
            <a:spAutoFit/>
          </a:bodyPr>
          <a:lstStyle/>
          <a:p>
            <a:pPr algn="ctr">
              <a:spcBef>
                <a:spcPct val="20000"/>
              </a:spcBef>
              <a:buFont typeface="Arial" charset="0"/>
              <a:buNone/>
            </a:pPr>
            <a:r>
              <a:rPr lang="ru-RU" sz="2400">
                <a:latin typeface="Calibri" pitchFamily="34" charset="0"/>
              </a:rPr>
              <a:t>В 1893 году была написана самая глубокая по содержанию и самая личная по настроению картина - </a:t>
            </a:r>
            <a:r>
              <a:rPr lang="ru-RU" sz="2400" b="1">
                <a:solidFill>
                  <a:srgbClr val="663300"/>
                </a:solidFill>
                <a:latin typeface="Calibri" pitchFamily="34" charset="0"/>
              </a:rPr>
              <a:t>"Над вечным покоем".</a:t>
            </a:r>
            <a:r>
              <a:rPr lang="ru-RU" sz="2400">
                <a:latin typeface="Calibri" pitchFamily="34" charset="0"/>
              </a:rPr>
              <a:t> Левитан работал над ней в деревне под Вышним Волочком, на берегу озера. </a:t>
            </a:r>
            <a:endParaRPr lang="ru-RU"/>
          </a:p>
        </p:txBody>
      </p:sp>
      <p:pic>
        <p:nvPicPr>
          <p:cNvPr id="30722" name="Picture 6" descr="19"/>
          <p:cNvPicPr>
            <a:picLocks noChangeAspect="1" noChangeArrowheads="1"/>
          </p:cNvPicPr>
          <p:nvPr/>
        </p:nvPicPr>
        <p:blipFill>
          <a:blip r:embed="rId2">
            <a:lum contrast="6000"/>
          </a:blip>
          <a:srcRect/>
          <a:stretch>
            <a:fillRect/>
          </a:stretch>
        </p:blipFill>
        <p:spPr bwMode="auto">
          <a:xfrm>
            <a:off x="1042988" y="188913"/>
            <a:ext cx="7175500" cy="5143500"/>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Прямоугольник 6"/>
          <p:cNvSpPr>
            <a:spLocks noChangeArrowheads="1"/>
          </p:cNvSpPr>
          <p:nvPr/>
        </p:nvSpPr>
        <p:spPr bwMode="auto">
          <a:xfrm>
            <a:off x="2700338" y="6165850"/>
            <a:ext cx="3413125" cy="519113"/>
          </a:xfrm>
          <a:prstGeom prst="rect">
            <a:avLst/>
          </a:prstGeom>
          <a:noFill/>
          <a:ln w="9525">
            <a:noFill/>
            <a:miter lim="800000"/>
            <a:headEnd/>
            <a:tailEnd/>
          </a:ln>
        </p:spPr>
        <p:txBody>
          <a:bodyPr wrap="none">
            <a:spAutoFit/>
          </a:bodyPr>
          <a:lstStyle/>
          <a:p>
            <a:r>
              <a:rPr lang="ru-RU" sz="2800" b="1">
                <a:solidFill>
                  <a:srgbClr val="663300"/>
                </a:solidFill>
                <a:latin typeface="Calibri" pitchFamily="34" charset="0"/>
              </a:rPr>
              <a:t>Золотая осень (1895)</a:t>
            </a:r>
          </a:p>
        </p:txBody>
      </p:sp>
      <p:sp>
        <p:nvSpPr>
          <p:cNvPr id="31746" name="Text Box 7"/>
          <p:cNvSpPr txBox="1">
            <a:spLocks noChangeArrowheads="1"/>
          </p:cNvSpPr>
          <p:nvPr/>
        </p:nvSpPr>
        <p:spPr bwMode="auto">
          <a:xfrm>
            <a:off x="0" y="188913"/>
            <a:ext cx="9144000" cy="1187450"/>
          </a:xfrm>
          <a:prstGeom prst="rect">
            <a:avLst/>
          </a:prstGeom>
          <a:noFill/>
          <a:ln w="9525">
            <a:noFill/>
            <a:miter lim="800000"/>
            <a:headEnd/>
            <a:tailEnd/>
          </a:ln>
        </p:spPr>
        <p:txBody>
          <a:bodyPr>
            <a:spAutoFit/>
          </a:bodyPr>
          <a:lstStyle/>
          <a:p>
            <a:pPr algn="ctr">
              <a:spcBef>
                <a:spcPct val="20000"/>
              </a:spcBef>
              <a:buFont typeface="Arial" charset="0"/>
              <a:buNone/>
            </a:pPr>
            <a:r>
              <a:rPr lang="ru-RU" sz="2400">
                <a:latin typeface="Calibri" pitchFamily="34" charset="0"/>
              </a:rPr>
              <a:t>1895 год был по-настоящему звёздным годом. В это время написаны прекрасные полотна: «Март», «Золотая осень», «Свежий ветер», а через два года  - «Весна. Большая вода».</a:t>
            </a:r>
            <a:endParaRPr lang="ru-RU"/>
          </a:p>
        </p:txBody>
      </p:sp>
      <p:pic>
        <p:nvPicPr>
          <p:cNvPr id="31747" name="Picture 8" descr="15"/>
          <p:cNvPicPr>
            <a:picLocks noChangeAspect="1" noChangeArrowheads="1"/>
          </p:cNvPicPr>
          <p:nvPr/>
        </p:nvPicPr>
        <p:blipFill>
          <a:blip r:embed="rId2">
            <a:lum contrast="6000"/>
          </a:blip>
          <a:srcRect/>
          <a:stretch>
            <a:fillRect/>
          </a:stretch>
        </p:blipFill>
        <p:spPr bwMode="auto">
          <a:xfrm>
            <a:off x="1116013" y="1557338"/>
            <a:ext cx="6911975" cy="4505325"/>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Прямоугольник 5"/>
          <p:cNvSpPr>
            <a:spLocks noChangeArrowheads="1"/>
          </p:cNvSpPr>
          <p:nvPr/>
        </p:nvSpPr>
        <p:spPr bwMode="auto">
          <a:xfrm>
            <a:off x="242888" y="6021388"/>
            <a:ext cx="5121275" cy="519112"/>
          </a:xfrm>
          <a:prstGeom prst="rect">
            <a:avLst/>
          </a:prstGeom>
          <a:noFill/>
          <a:ln w="9525">
            <a:noFill/>
            <a:miter lim="800000"/>
            <a:headEnd/>
            <a:tailEnd/>
          </a:ln>
        </p:spPr>
        <p:txBody>
          <a:bodyPr>
            <a:spAutoFit/>
          </a:bodyPr>
          <a:lstStyle/>
          <a:p>
            <a:pPr algn="ctr"/>
            <a:r>
              <a:rPr lang="ru-RU" sz="2800" b="1">
                <a:solidFill>
                  <a:srgbClr val="663300"/>
                </a:solidFill>
                <a:latin typeface="Calibri" pitchFamily="34" charset="0"/>
              </a:rPr>
              <a:t>Весна. Большая вода (1897)</a:t>
            </a:r>
          </a:p>
        </p:txBody>
      </p:sp>
      <p:sp>
        <p:nvSpPr>
          <p:cNvPr id="32770" name="Text Box 6"/>
          <p:cNvSpPr txBox="1">
            <a:spLocks noChangeArrowheads="1"/>
          </p:cNvSpPr>
          <p:nvPr/>
        </p:nvSpPr>
        <p:spPr bwMode="auto">
          <a:xfrm>
            <a:off x="5435600" y="333375"/>
            <a:ext cx="3455988" cy="6070600"/>
          </a:xfrm>
          <a:prstGeom prst="rect">
            <a:avLst/>
          </a:prstGeom>
          <a:noFill/>
          <a:ln w="9525">
            <a:noFill/>
            <a:miter lim="800000"/>
            <a:headEnd/>
            <a:tailEnd/>
          </a:ln>
        </p:spPr>
        <p:txBody>
          <a:bodyPr>
            <a:spAutoFit/>
          </a:bodyPr>
          <a:lstStyle/>
          <a:p>
            <a:pPr algn="r">
              <a:spcBef>
                <a:spcPct val="20000"/>
              </a:spcBef>
              <a:buFont typeface="Arial" charset="0"/>
              <a:buNone/>
            </a:pPr>
            <a:r>
              <a:rPr lang="ru-RU" sz="2800">
                <a:latin typeface="Calibri" pitchFamily="34" charset="0"/>
              </a:rPr>
              <a:t>Болезнь сердца, давно беспокоившая Левитана, начала быстро прогрессировать. По совету врачей он ездил на лечение в Италию, Швейцарию, Германию. От него не скрывали серьезности положения, он знал, что болезнь "доконает" его.</a:t>
            </a:r>
            <a:endParaRPr lang="ru-RU" sz="2800"/>
          </a:p>
        </p:txBody>
      </p:sp>
      <p:pic>
        <p:nvPicPr>
          <p:cNvPr id="32771" name="Picture 7" descr="5"/>
          <p:cNvPicPr>
            <a:picLocks noChangeAspect="1" noChangeArrowheads="1"/>
          </p:cNvPicPr>
          <p:nvPr/>
        </p:nvPicPr>
        <p:blipFill>
          <a:blip r:embed="rId2"/>
          <a:srcRect/>
          <a:stretch>
            <a:fillRect/>
          </a:stretch>
        </p:blipFill>
        <p:spPr bwMode="auto">
          <a:xfrm>
            <a:off x="323850" y="333375"/>
            <a:ext cx="5062538" cy="5494338"/>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Прямоугольник 3"/>
          <p:cNvSpPr>
            <a:spLocks noChangeArrowheads="1"/>
          </p:cNvSpPr>
          <p:nvPr/>
        </p:nvSpPr>
        <p:spPr bwMode="auto">
          <a:xfrm>
            <a:off x="0" y="5084763"/>
            <a:ext cx="9144000" cy="1552575"/>
          </a:xfrm>
          <a:prstGeom prst="rect">
            <a:avLst/>
          </a:prstGeom>
          <a:noFill/>
          <a:ln w="9525">
            <a:noFill/>
            <a:miter lim="800000"/>
            <a:headEnd/>
            <a:tailEnd/>
          </a:ln>
        </p:spPr>
        <p:txBody>
          <a:bodyPr>
            <a:spAutoFit/>
          </a:bodyPr>
          <a:lstStyle/>
          <a:p>
            <a:pPr algn="ctr"/>
            <a:r>
              <a:rPr lang="ru-RU" sz="2400">
                <a:latin typeface="Calibri" pitchFamily="34" charset="0"/>
              </a:rPr>
              <a:t>Лето в Москве выдалось жарким и душным. Последнее лето в его жизни. Он скончался 22 июля 1900 года, через месяц ему было бы 40 лет. На мольберте в его мастерской осталась незаконченной большая картина, которую он хотел назвать </a:t>
            </a:r>
            <a:r>
              <a:rPr lang="ru-RU" sz="2400" b="1">
                <a:solidFill>
                  <a:srgbClr val="663300"/>
                </a:solidFill>
                <a:latin typeface="Calibri" pitchFamily="34" charset="0"/>
              </a:rPr>
              <a:t>"Озеро. Русь".</a:t>
            </a:r>
            <a:r>
              <a:rPr lang="ru-RU" sz="2400">
                <a:latin typeface="Calibri" pitchFamily="34" charset="0"/>
              </a:rPr>
              <a:t> </a:t>
            </a:r>
          </a:p>
        </p:txBody>
      </p:sp>
      <p:pic>
        <p:nvPicPr>
          <p:cNvPr id="33794" name="Picture 6" descr="22"/>
          <p:cNvPicPr>
            <a:picLocks noChangeAspect="1" noChangeArrowheads="1"/>
          </p:cNvPicPr>
          <p:nvPr/>
        </p:nvPicPr>
        <p:blipFill>
          <a:blip r:embed="rId2"/>
          <a:srcRect/>
          <a:stretch>
            <a:fillRect/>
          </a:stretch>
        </p:blipFill>
        <p:spPr bwMode="auto">
          <a:xfrm>
            <a:off x="900113" y="260350"/>
            <a:ext cx="7632700" cy="4732338"/>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3"/>
          <p:cNvPicPr>
            <a:picLocks noChangeAspect="1" noChangeArrowheads="1"/>
          </p:cNvPicPr>
          <p:nvPr/>
        </p:nvPicPr>
        <p:blipFill>
          <a:blip r:embed="rId2"/>
          <a:srcRect/>
          <a:stretch>
            <a:fillRect/>
          </a:stretch>
        </p:blipFill>
        <p:spPr bwMode="auto">
          <a:xfrm>
            <a:off x="571472" y="500042"/>
            <a:ext cx="3722687" cy="5919788"/>
          </a:xfrm>
          <a:prstGeom prst="rect">
            <a:avLst/>
          </a:prstGeom>
          <a:noFill/>
          <a:ln w="9525">
            <a:solidFill>
              <a:srgbClr val="663300"/>
            </a:solidFill>
            <a:miter lim="800000"/>
            <a:headEnd/>
            <a:tailEnd/>
          </a:ln>
        </p:spPr>
      </p:pic>
      <p:sp>
        <p:nvSpPr>
          <p:cNvPr id="34819" name="Text Box 8"/>
          <p:cNvSpPr txBox="1">
            <a:spLocks noChangeArrowheads="1"/>
          </p:cNvSpPr>
          <p:nvPr/>
        </p:nvSpPr>
        <p:spPr bwMode="auto">
          <a:xfrm>
            <a:off x="4859338" y="476250"/>
            <a:ext cx="3816350" cy="3081338"/>
          </a:xfrm>
          <a:prstGeom prst="rect">
            <a:avLst/>
          </a:prstGeom>
          <a:noFill/>
          <a:ln w="9525">
            <a:noFill/>
            <a:miter lim="800000"/>
            <a:headEnd/>
            <a:tailEnd/>
          </a:ln>
        </p:spPr>
        <p:txBody>
          <a:bodyPr>
            <a:spAutoFit/>
          </a:bodyPr>
          <a:lstStyle/>
          <a:p>
            <a:pPr algn="ctr">
              <a:spcBef>
                <a:spcPct val="50000"/>
              </a:spcBef>
            </a:pPr>
            <a:r>
              <a:rPr lang="ru-RU" sz="2800" b="1" dirty="0">
                <a:solidFill>
                  <a:srgbClr val="663300"/>
                </a:solidFill>
                <a:latin typeface="Calibri" pitchFamily="34" charset="0"/>
              </a:rPr>
              <a:t>«Как бы в насмешку над национализмом именно бедному еврейскому юноше открылась тайна самой сокровенной русской красоты».</a:t>
            </a:r>
          </a:p>
        </p:txBody>
      </p:sp>
      <p:sp>
        <p:nvSpPr>
          <p:cNvPr id="34820" name="Text Box 9"/>
          <p:cNvSpPr txBox="1">
            <a:spLocks noChangeArrowheads="1"/>
          </p:cNvSpPr>
          <p:nvPr/>
        </p:nvSpPr>
        <p:spPr bwMode="auto">
          <a:xfrm>
            <a:off x="4859338" y="3573463"/>
            <a:ext cx="3816350" cy="457200"/>
          </a:xfrm>
          <a:prstGeom prst="rect">
            <a:avLst/>
          </a:prstGeom>
          <a:noFill/>
          <a:ln w="9525">
            <a:noFill/>
            <a:miter lim="800000"/>
            <a:headEnd/>
            <a:tailEnd/>
          </a:ln>
        </p:spPr>
        <p:txBody>
          <a:bodyPr>
            <a:spAutoFit/>
          </a:bodyPr>
          <a:lstStyle/>
          <a:p>
            <a:pPr algn="r">
              <a:spcBef>
                <a:spcPct val="50000"/>
              </a:spcBef>
            </a:pPr>
            <a:r>
              <a:rPr lang="ru-RU" sz="2400" b="1">
                <a:latin typeface="Calibri" pitchFamily="34" charset="0"/>
              </a:rPr>
              <a:t>А. Ростиславов</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transition>
    <p:fad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2"/>
          <p:cNvPicPr>
            <a:picLocks noChangeAspect="1" noChangeArrowheads="1"/>
          </p:cNvPicPr>
          <p:nvPr/>
        </p:nvPicPr>
        <p:blipFill>
          <a:blip r:embed="rId2"/>
          <a:srcRect/>
          <a:stretch>
            <a:fillRect/>
          </a:stretch>
        </p:blipFill>
        <p:spPr bwMode="auto">
          <a:xfrm>
            <a:off x="468313" y="404813"/>
            <a:ext cx="3954462" cy="5356225"/>
          </a:xfrm>
          <a:prstGeom prst="rect">
            <a:avLst/>
          </a:prstGeom>
          <a:noFill/>
          <a:ln w="9525">
            <a:solidFill>
              <a:srgbClr val="663300"/>
            </a:solidFill>
            <a:miter lim="800000"/>
            <a:headEnd/>
            <a:tailEnd/>
          </a:ln>
        </p:spPr>
      </p:pic>
      <p:sp>
        <p:nvSpPr>
          <p:cNvPr id="15362" name="Text Box 6"/>
          <p:cNvSpPr txBox="1">
            <a:spLocks noChangeArrowheads="1"/>
          </p:cNvSpPr>
          <p:nvPr/>
        </p:nvSpPr>
        <p:spPr bwMode="auto">
          <a:xfrm>
            <a:off x="468313" y="5949950"/>
            <a:ext cx="3959225" cy="579438"/>
          </a:xfrm>
          <a:prstGeom prst="rect">
            <a:avLst/>
          </a:prstGeom>
          <a:noFill/>
          <a:ln w="9525">
            <a:noFill/>
            <a:miter lim="800000"/>
            <a:headEnd/>
            <a:tailEnd/>
          </a:ln>
        </p:spPr>
        <p:txBody>
          <a:bodyPr>
            <a:spAutoFit/>
          </a:bodyPr>
          <a:lstStyle/>
          <a:p>
            <a:pPr algn="ctr">
              <a:spcBef>
                <a:spcPct val="50000"/>
              </a:spcBef>
            </a:pPr>
            <a:r>
              <a:rPr lang="ru-RU" sz="3200" b="1">
                <a:solidFill>
                  <a:srgbClr val="663300"/>
                </a:solidFill>
                <a:latin typeface="Calibri" pitchFamily="34" charset="0"/>
              </a:rPr>
              <a:t>Автопортрет (1880)</a:t>
            </a:r>
          </a:p>
        </p:txBody>
      </p:sp>
      <p:sp>
        <p:nvSpPr>
          <p:cNvPr id="15363" name="Text Box 7"/>
          <p:cNvSpPr txBox="1">
            <a:spLocks noChangeArrowheads="1"/>
          </p:cNvSpPr>
          <p:nvPr/>
        </p:nvSpPr>
        <p:spPr bwMode="auto">
          <a:xfrm>
            <a:off x="4859338" y="1125538"/>
            <a:ext cx="3816350" cy="3508375"/>
          </a:xfrm>
          <a:prstGeom prst="rect">
            <a:avLst/>
          </a:prstGeom>
          <a:noFill/>
          <a:ln w="9525">
            <a:noFill/>
            <a:miter lim="800000"/>
            <a:headEnd/>
            <a:tailEnd/>
          </a:ln>
        </p:spPr>
        <p:txBody>
          <a:bodyPr>
            <a:spAutoFit/>
          </a:bodyPr>
          <a:lstStyle/>
          <a:p>
            <a:pPr algn="ctr">
              <a:spcBef>
                <a:spcPct val="50000"/>
              </a:spcBef>
            </a:pPr>
            <a:r>
              <a:rPr lang="ru-RU" sz="2800">
                <a:latin typeface="Calibri" pitchFamily="34" charset="0"/>
              </a:rPr>
              <a:t>И.И. Левитан родился 18 августа 1860 г. в местечке Кибарты бывшей Сувалкской губернии в образованной обедневшей еврейской семье.</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p:cNvSpPr>
          <p:nvPr/>
        </p:nvSpPr>
        <p:spPr bwMode="auto">
          <a:xfrm>
            <a:off x="0" y="188913"/>
            <a:ext cx="9144000" cy="1196975"/>
          </a:xfrm>
          <a:prstGeom prst="rect">
            <a:avLst/>
          </a:prstGeom>
          <a:noFill/>
          <a:ln w="9525">
            <a:noFill/>
            <a:miter lim="800000"/>
            <a:headEnd/>
            <a:tailEnd/>
          </a:ln>
        </p:spPr>
        <p:txBody>
          <a:bodyPr/>
          <a:lstStyle/>
          <a:p>
            <a:pPr marL="342900" indent="-342900" algn="ctr">
              <a:spcBef>
                <a:spcPct val="20000"/>
              </a:spcBef>
              <a:buFont typeface="Arial" charset="0"/>
              <a:buNone/>
            </a:pPr>
            <a:r>
              <a:rPr lang="en-US" sz="2400">
                <a:latin typeface="Calibri" pitchFamily="34" charset="0"/>
              </a:rPr>
              <a:t>	</a:t>
            </a:r>
            <a:r>
              <a:rPr lang="ru-RU" sz="2400">
                <a:latin typeface="Calibri" pitchFamily="34" charset="0"/>
              </a:rPr>
              <a:t>Семья, в которой было четверо детей, существовала на небольшие заработки отца: он давал уроки французского и немецкого языка и служил кассиром на железной дороге. </a:t>
            </a:r>
          </a:p>
        </p:txBody>
      </p:sp>
      <p:pic>
        <p:nvPicPr>
          <p:cNvPr id="16386" name="Picture 5" descr="6"/>
          <p:cNvPicPr>
            <a:picLocks noChangeAspect="1" noChangeArrowheads="1"/>
          </p:cNvPicPr>
          <p:nvPr/>
        </p:nvPicPr>
        <p:blipFill>
          <a:blip r:embed="rId2">
            <a:lum bright="-6000" contrast="12000"/>
          </a:blip>
          <a:srcRect/>
          <a:stretch>
            <a:fillRect/>
          </a:stretch>
        </p:blipFill>
        <p:spPr bwMode="auto">
          <a:xfrm>
            <a:off x="1331913" y="1557338"/>
            <a:ext cx="6553200" cy="4025900"/>
          </a:xfrm>
          <a:prstGeom prst="rect">
            <a:avLst/>
          </a:prstGeom>
          <a:noFill/>
          <a:ln w="9525">
            <a:solidFill>
              <a:srgbClr val="663300"/>
            </a:solidFill>
            <a:miter lim="800000"/>
            <a:headEnd/>
            <a:tailEnd/>
          </a:ln>
        </p:spPr>
      </p:pic>
      <p:sp>
        <p:nvSpPr>
          <p:cNvPr id="16387" name="Text Box 6"/>
          <p:cNvSpPr txBox="1">
            <a:spLocks noChangeArrowheads="1"/>
          </p:cNvSpPr>
          <p:nvPr/>
        </p:nvSpPr>
        <p:spPr bwMode="auto">
          <a:xfrm>
            <a:off x="0" y="5661025"/>
            <a:ext cx="9144000" cy="822325"/>
          </a:xfrm>
          <a:prstGeom prst="rect">
            <a:avLst/>
          </a:prstGeom>
          <a:noFill/>
          <a:ln w="9525">
            <a:noFill/>
            <a:miter lim="800000"/>
            <a:headEnd/>
            <a:tailEnd/>
          </a:ln>
        </p:spPr>
        <p:txBody>
          <a:bodyPr>
            <a:spAutoFit/>
          </a:bodyPr>
          <a:lstStyle/>
          <a:p>
            <a:pPr algn="ctr">
              <a:spcBef>
                <a:spcPct val="20000"/>
              </a:spcBef>
              <a:buFont typeface="Arial" charset="0"/>
              <a:buNone/>
            </a:pPr>
            <a:r>
              <a:rPr lang="ru-RU" sz="2400">
                <a:latin typeface="Calibri" pitchFamily="34" charset="0"/>
              </a:rPr>
              <a:t>Надеясь поправить материальное положение семьи и дать детям хорошее образование, отец решился на переезд в Москву. </a:t>
            </a:r>
            <a:endParaRPr lang="ru-RU" sz="240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7"/>
          <p:cNvSpPr txBox="1">
            <a:spLocks noChangeArrowheads="1"/>
          </p:cNvSpPr>
          <p:nvPr/>
        </p:nvSpPr>
        <p:spPr bwMode="auto">
          <a:xfrm>
            <a:off x="395288" y="333375"/>
            <a:ext cx="8497887" cy="1373188"/>
          </a:xfrm>
          <a:prstGeom prst="rect">
            <a:avLst/>
          </a:prstGeom>
          <a:noFill/>
          <a:ln w="9525">
            <a:noFill/>
            <a:miter lim="800000"/>
            <a:headEnd/>
            <a:tailEnd/>
          </a:ln>
        </p:spPr>
        <p:txBody>
          <a:bodyPr>
            <a:spAutoFit/>
          </a:bodyPr>
          <a:lstStyle/>
          <a:p>
            <a:pPr algn="ctr">
              <a:spcBef>
                <a:spcPct val="50000"/>
              </a:spcBef>
            </a:pPr>
            <a:r>
              <a:rPr lang="ru-RU" sz="2800">
                <a:latin typeface="Calibri" pitchFamily="34" charset="0"/>
              </a:rPr>
              <a:t>В 1873 году Исаак Левитан поступил в Московское училище живописи, ваяния и зодчества на Мясницкой, где уже учился его старший брат.</a:t>
            </a:r>
          </a:p>
        </p:txBody>
      </p:sp>
      <p:pic>
        <p:nvPicPr>
          <p:cNvPr id="17410" name="Picture 9" descr="7"/>
          <p:cNvPicPr>
            <a:picLocks noChangeAspect="1" noChangeArrowheads="1"/>
          </p:cNvPicPr>
          <p:nvPr/>
        </p:nvPicPr>
        <p:blipFill>
          <a:blip r:embed="rId2">
            <a:lum contrast="6000"/>
          </a:blip>
          <a:srcRect/>
          <a:stretch>
            <a:fillRect/>
          </a:stretch>
        </p:blipFill>
        <p:spPr bwMode="auto">
          <a:xfrm>
            <a:off x="1476375" y="1916113"/>
            <a:ext cx="6480175" cy="4551362"/>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0" y="333375"/>
            <a:ext cx="9144000" cy="936625"/>
          </a:xfrm>
        </p:spPr>
        <p:txBody>
          <a:bodyPr/>
          <a:lstStyle/>
          <a:p>
            <a:pPr algn="ctr" eaLnBrk="1" hangingPunct="1">
              <a:buFont typeface="Arial" charset="0"/>
              <a:buNone/>
            </a:pPr>
            <a:r>
              <a:rPr lang="en-US" sz="2800" smtClean="0"/>
              <a:t>	</a:t>
            </a:r>
            <a:r>
              <a:rPr lang="ru-RU" sz="2800" smtClean="0"/>
              <a:t>В то время в училище преподавали знаменитые художники В. Г. Перов, А. К. Саврасов, В. Д. Поленов. </a:t>
            </a:r>
          </a:p>
        </p:txBody>
      </p:sp>
      <p:pic>
        <p:nvPicPr>
          <p:cNvPr id="18434" name="Picture 3" descr="8"/>
          <p:cNvPicPr>
            <a:picLocks noChangeAspect="1" noChangeArrowheads="1"/>
          </p:cNvPicPr>
          <p:nvPr/>
        </p:nvPicPr>
        <p:blipFill>
          <a:blip r:embed="rId2"/>
          <a:srcRect/>
          <a:stretch>
            <a:fillRect/>
          </a:stretch>
        </p:blipFill>
        <p:spPr bwMode="auto">
          <a:xfrm>
            <a:off x="250825" y="1916113"/>
            <a:ext cx="2873375" cy="3609975"/>
          </a:xfrm>
          <a:prstGeom prst="rect">
            <a:avLst/>
          </a:prstGeom>
          <a:noFill/>
          <a:ln w="9525">
            <a:solidFill>
              <a:srgbClr val="663300"/>
            </a:solidFill>
            <a:miter lim="800000"/>
            <a:headEnd/>
            <a:tailEnd/>
          </a:ln>
        </p:spPr>
      </p:pic>
      <p:pic>
        <p:nvPicPr>
          <p:cNvPr id="18435" name="Picture 4" descr="9"/>
          <p:cNvPicPr>
            <a:picLocks noChangeAspect="1" noChangeArrowheads="1"/>
          </p:cNvPicPr>
          <p:nvPr/>
        </p:nvPicPr>
        <p:blipFill>
          <a:blip r:embed="rId3">
            <a:lum contrast="6000"/>
          </a:blip>
          <a:srcRect/>
          <a:stretch>
            <a:fillRect/>
          </a:stretch>
        </p:blipFill>
        <p:spPr bwMode="auto">
          <a:xfrm>
            <a:off x="3276600" y="1916113"/>
            <a:ext cx="2863850" cy="3600450"/>
          </a:xfrm>
          <a:prstGeom prst="rect">
            <a:avLst/>
          </a:prstGeom>
          <a:noFill/>
          <a:ln w="9525">
            <a:solidFill>
              <a:srgbClr val="663300"/>
            </a:solidFill>
            <a:miter lim="800000"/>
            <a:headEnd/>
            <a:tailEnd/>
          </a:ln>
        </p:spPr>
      </p:pic>
      <p:pic>
        <p:nvPicPr>
          <p:cNvPr id="18436" name="Picture 5" descr="10"/>
          <p:cNvPicPr>
            <a:picLocks noChangeAspect="1" noChangeArrowheads="1"/>
          </p:cNvPicPr>
          <p:nvPr/>
        </p:nvPicPr>
        <p:blipFill>
          <a:blip r:embed="rId4"/>
          <a:srcRect b="4060"/>
          <a:stretch>
            <a:fillRect/>
          </a:stretch>
        </p:blipFill>
        <p:spPr bwMode="auto">
          <a:xfrm>
            <a:off x="6300788" y="1916113"/>
            <a:ext cx="2659062" cy="3600450"/>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5435600" y="333375"/>
            <a:ext cx="3529013" cy="5643563"/>
          </a:xfrm>
          <a:prstGeom prst="rect">
            <a:avLst/>
          </a:prstGeom>
          <a:noFill/>
          <a:ln w="9525">
            <a:noFill/>
            <a:miter lim="800000"/>
            <a:headEnd/>
            <a:tailEnd/>
          </a:ln>
        </p:spPr>
        <p:txBody>
          <a:bodyPr>
            <a:spAutoFit/>
          </a:bodyPr>
          <a:lstStyle/>
          <a:p>
            <a:pPr>
              <a:spcBef>
                <a:spcPct val="20000"/>
              </a:spcBef>
              <a:buFont typeface="Arial" charset="0"/>
              <a:buNone/>
            </a:pPr>
            <a:r>
              <a:rPr lang="ru-RU" sz="2800">
                <a:latin typeface="Calibri" pitchFamily="34" charset="0"/>
              </a:rPr>
              <a:t>Весной 1885 года в 24 года Левитан окончил училище. Звания художника он не получил — ему был выдан диплом учителя чистописания. Левитан вышел из Московского училища живописи без диплома. Денег не было.</a:t>
            </a:r>
            <a:endParaRPr lang="ru-RU"/>
          </a:p>
        </p:txBody>
      </p:sp>
      <p:pic>
        <p:nvPicPr>
          <p:cNvPr id="20482" name="Picture 6" descr="12"/>
          <p:cNvPicPr>
            <a:picLocks noChangeAspect="1" noChangeArrowheads="1"/>
          </p:cNvPicPr>
          <p:nvPr/>
        </p:nvPicPr>
        <p:blipFill>
          <a:blip r:embed="rId2">
            <a:lum contrast="6000"/>
          </a:blip>
          <a:srcRect/>
          <a:stretch>
            <a:fillRect/>
          </a:stretch>
        </p:blipFill>
        <p:spPr bwMode="auto">
          <a:xfrm>
            <a:off x="539750" y="476250"/>
            <a:ext cx="4416425" cy="5400675"/>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Documents and Settings\Admin\Рабочий стол\Левитан в картинках\lev_os[1].jpg"/>
          <p:cNvPicPr>
            <a:picLocks noChangeAspect="1" noChangeArrowheads="1"/>
          </p:cNvPicPr>
          <p:nvPr/>
        </p:nvPicPr>
        <p:blipFill>
          <a:blip r:embed="rId2">
            <a:lum bright="-6000" contrast="12000"/>
          </a:blip>
          <a:srcRect/>
          <a:stretch>
            <a:fillRect/>
          </a:stretch>
        </p:blipFill>
        <p:spPr bwMode="auto">
          <a:xfrm>
            <a:off x="4284663" y="260350"/>
            <a:ext cx="4589462" cy="6119813"/>
          </a:xfrm>
          <a:prstGeom prst="rect">
            <a:avLst/>
          </a:prstGeom>
          <a:noFill/>
          <a:ln w="9525">
            <a:solidFill>
              <a:srgbClr val="663300"/>
            </a:solidFill>
            <a:miter lim="800000"/>
            <a:headEnd/>
            <a:tailEnd/>
          </a:ln>
        </p:spPr>
      </p:pic>
      <p:sp>
        <p:nvSpPr>
          <p:cNvPr id="22530" name="Text Box 5"/>
          <p:cNvSpPr txBox="1">
            <a:spLocks noChangeArrowheads="1"/>
          </p:cNvSpPr>
          <p:nvPr/>
        </p:nvSpPr>
        <p:spPr bwMode="auto">
          <a:xfrm>
            <a:off x="250825" y="908050"/>
            <a:ext cx="3816350" cy="4838700"/>
          </a:xfrm>
          <a:prstGeom prst="rect">
            <a:avLst/>
          </a:prstGeom>
          <a:noFill/>
          <a:ln w="9525">
            <a:noFill/>
            <a:miter lim="800000"/>
            <a:headEnd/>
            <a:tailEnd/>
          </a:ln>
        </p:spPr>
        <p:txBody>
          <a:bodyPr>
            <a:spAutoFit/>
          </a:bodyPr>
          <a:lstStyle/>
          <a:p>
            <a:pPr>
              <a:spcBef>
                <a:spcPct val="20000"/>
              </a:spcBef>
              <a:buFont typeface="Arial" charset="0"/>
              <a:buNone/>
            </a:pPr>
            <a:r>
              <a:rPr lang="ru-RU" sz="2400">
                <a:latin typeface="Calibri" pitchFamily="34" charset="0"/>
              </a:rPr>
              <a:t>В конце 1879 года в училище проходила выставка, на которой была представлена картина "Осенний день. Сокольники". Приехал и П.М. Третьяков, более 20 лет собиравший свою коллекцию. Ему понравилась картина,  он попросил познакомить его с художником и захотел приобрести это полотно.</a:t>
            </a:r>
            <a:endParaRPr lang="ru-RU" sz="240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4"/>
          <p:cNvSpPr>
            <a:spLocks noChangeArrowheads="1"/>
          </p:cNvSpPr>
          <p:nvPr/>
        </p:nvSpPr>
        <p:spPr bwMode="auto">
          <a:xfrm>
            <a:off x="5076825" y="5949950"/>
            <a:ext cx="3736975" cy="579438"/>
          </a:xfrm>
          <a:prstGeom prst="rect">
            <a:avLst/>
          </a:prstGeom>
          <a:noFill/>
          <a:ln w="9525">
            <a:noFill/>
            <a:miter lim="800000"/>
            <a:headEnd/>
            <a:tailEnd/>
          </a:ln>
        </p:spPr>
        <p:txBody>
          <a:bodyPr wrap="none">
            <a:spAutoFit/>
          </a:bodyPr>
          <a:lstStyle/>
          <a:p>
            <a:r>
              <a:rPr lang="ru-RU" sz="3200" b="1">
                <a:solidFill>
                  <a:srgbClr val="663300"/>
                </a:solidFill>
                <a:latin typeface="Calibri" pitchFamily="34" charset="0"/>
              </a:rPr>
              <a:t>Улица в Ялте (1886) </a:t>
            </a:r>
          </a:p>
        </p:txBody>
      </p:sp>
      <p:sp>
        <p:nvSpPr>
          <p:cNvPr id="23554" name="Text Box 9"/>
          <p:cNvSpPr txBox="1">
            <a:spLocks noChangeArrowheads="1"/>
          </p:cNvSpPr>
          <p:nvPr/>
        </p:nvSpPr>
        <p:spPr bwMode="auto">
          <a:xfrm>
            <a:off x="250825" y="620713"/>
            <a:ext cx="3960813" cy="5216525"/>
          </a:xfrm>
          <a:prstGeom prst="rect">
            <a:avLst/>
          </a:prstGeom>
          <a:noFill/>
          <a:ln w="9525">
            <a:noFill/>
            <a:miter lim="800000"/>
            <a:headEnd/>
            <a:tailEnd/>
          </a:ln>
        </p:spPr>
        <p:txBody>
          <a:bodyPr>
            <a:spAutoFit/>
          </a:bodyPr>
          <a:lstStyle/>
          <a:p>
            <a:pPr>
              <a:spcBef>
                <a:spcPct val="20000"/>
              </a:spcBef>
              <a:buFont typeface="Arial" charset="0"/>
              <a:buNone/>
            </a:pPr>
            <a:r>
              <a:rPr lang="ru-RU" sz="2800">
                <a:latin typeface="Calibri" pitchFamily="34" charset="0"/>
              </a:rPr>
              <a:t>Остались позади годы учебы в училище. Нужда и безденежье все еще не оставляли Левитана. Подрабатывал в частной опере С.И. Мамонтова, писал декорации к оперным спектаклям. И весной 1886 года на заработанные деньги уехал в Крым, где писал этюды. </a:t>
            </a:r>
            <a:endParaRPr lang="ru-RU" sz="2800"/>
          </a:p>
        </p:txBody>
      </p:sp>
      <p:pic>
        <p:nvPicPr>
          <p:cNvPr id="23555" name="Picture 10" descr="13"/>
          <p:cNvPicPr>
            <a:picLocks noChangeAspect="1" noChangeArrowheads="1"/>
          </p:cNvPicPr>
          <p:nvPr/>
        </p:nvPicPr>
        <p:blipFill>
          <a:blip r:embed="rId2"/>
          <a:srcRect/>
          <a:stretch>
            <a:fillRect/>
          </a:stretch>
        </p:blipFill>
        <p:spPr bwMode="auto">
          <a:xfrm>
            <a:off x="4643438" y="476250"/>
            <a:ext cx="4248150" cy="5334000"/>
          </a:xfrm>
          <a:prstGeom prst="rect">
            <a:avLst/>
          </a:prstGeom>
          <a:noFill/>
          <a:ln w="9525">
            <a:solidFill>
              <a:srgbClr val="663300"/>
            </a:solid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3"/>
          <p:cNvSpPr>
            <a:spLocks noChangeArrowheads="1"/>
          </p:cNvSpPr>
          <p:nvPr/>
        </p:nvSpPr>
        <p:spPr bwMode="auto">
          <a:xfrm>
            <a:off x="250825" y="5013325"/>
            <a:ext cx="8604250" cy="1552575"/>
          </a:xfrm>
          <a:prstGeom prst="rect">
            <a:avLst/>
          </a:prstGeom>
          <a:noFill/>
          <a:ln w="9525">
            <a:noFill/>
            <a:miter lim="800000"/>
            <a:headEnd/>
            <a:tailEnd/>
          </a:ln>
        </p:spPr>
        <p:txBody>
          <a:bodyPr>
            <a:spAutoFit/>
          </a:bodyPr>
          <a:lstStyle/>
          <a:p>
            <a:pPr algn="ctr"/>
            <a:r>
              <a:rPr lang="ru-RU" sz="2400">
                <a:latin typeface="Calibri" pitchFamily="34" charset="0"/>
              </a:rPr>
              <a:t>Природа Крыма покорила художника. Он пробыл здесь 3 месяца и за это время написал  более 50 этюдов. Среди них виды моря при разном освещении, улицы и домики Ялты, высветленная солнцем сакля в Алупке и татарское кладбище. </a:t>
            </a:r>
          </a:p>
        </p:txBody>
      </p:sp>
      <p:pic>
        <p:nvPicPr>
          <p:cNvPr id="24578" name="Picture 6" descr="14"/>
          <p:cNvPicPr>
            <a:picLocks noChangeAspect="1" noChangeArrowheads="1"/>
          </p:cNvPicPr>
          <p:nvPr/>
        </p:nvPicPr>
        <p:blipFill>
          <a:blip r:embed="rId2">
            <a:lum contrast="6000"/>
          </a:blip>
          <a:srcRect/>
          <a:stretch>
            <a:fillRect/>
          </a:stretch>
        </p:blipFill>
        <p:spPr bwMode="auto">
          <a:xfrm>
            <a:off x="827088" y="333375"/>
            <a:ext cx="7620000" cy="4438650"/>
          </a:xfrm>
          <a:prstGeom prst="rect">
            <a:avLst/>
          </a:prstGeom>
          <a:noFill/>
          <a:ln w="9525">
            <a:solidFill>
              <a:srgbClr val="663300"/>
            </a:solidFill>
            <a:miter lim="800000"/>
            <a:headEnd/>
            <a:tailEnd/>
          </a:ln>
        </p:spPr>
      </p:pic>
      <p:sp>
        <p:nvSpPr>
          <p:cNvPr id="24579" name="Прямоугольник 4"/>
          <p:cNvSpPr>
            <a:spLocks noChangeArrowheads="1"/>
          </p:cNvSpPr>
          <p:nvPr/>
        </p:nvSpPr>
        <p:spPr bwMode="auto">
          <a:xfrm>
            <a:off x="4356100" y="4221163"/>
            <a:ext cx="4144963" cy="579437"/>
          </a:xfrm>
          <a:prstGeom prst="rect">
            <a:avLst/>
          </a:prstGeom>
          <a:noFill/>
          <a:ln w="9525">
            <a:noFill/>
            <a:miter lim="800000"/>
            <a:headEnd/>
            <a:tailEnd/>
          </a:ln>
        </p:spPr>
        <p:txBody>
          <a:bodyPr wrap="none">
            <a:spAutoFit/>
          </a:bodyPr>
          <a:lstStyle/>
          <a:p>
            <a:r>
              <a:rPr lang="ru-RU" sz="3200" b="1">
                <a:solidFill>
                  <a:srgbClr val="663300"/>
                </a:solidFill>
                <a:latin typeface="Calibri" pitchFamily="34" charset="0"/>
              </a:rPr>
              <a:t>Сакля в Алупке (1886)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632</Words>
  <Application>Microsoft Office PowerPoint</Application>
  <PresentationFormat>Экран (4:3)</PresentationFormat>
  <Paragraphs>30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СПАСИБО ЗА ВНИМАНИЕ!!!</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KompMaster</cp:lastModifiedBy>
  <cp:revision>43</cp:revision>
  <dcterms:created xsi:type="dcterms:W3CDTF">2010-03-17T17:56:38Z</dcterms:created>
  <dcterms:modified xsi:type="dcterms:W3CDTF">2019-02-17T08:07:31Z</dcterms:modified>
</cp:coreProperties>
</file>